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63" d="100"/>
          <a:sy n="63" d="100"/>
        </p:scale>
        <p:origin x="76" y="14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C9D920-4954-1513-4911-BC864C0E52B9}"/>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1C8085B-D7C0-A6E6-A900-311326CEB59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904EBCAD-2A95-2475-954E-24C0E4724F66}"/>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5" name="Footer Placeholder 4">
            <a:extLst>
              <a:ext uri="{FF2B5EF4-FFF2-40B4-BE49-F238E27FC236}">
                <a16:creationId xmlns:a16="http://schemas.microsoft.com/office/drawing/2014/main" id="{BFBB0DB4-1AC9-9F5C-CD19-9587EB4656E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C292FDD-8630-6CC5-CB06-2E4EAF6C40E3}"/>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65474623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DA1CA1-F3D1-98BE-1BCC-1D179A150D83}"/>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0C9D7FB5-EAD6-BB6D-5B42-E0C9D4D864B3}"/>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F2DE781B-91D7-E47C-39AB-6F22245C7F3D}"/>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5" name="Footer Placeholder 4">
            <a:extLst>
              <a:ext uri="{FF2B5EF4-FFF2-40B4-BE49-F238E27FC236}">
                <a16:creationId xmlns:a16="http://schemas.microsoft.com/office/drawing/2014/main" id="{1CB24485-BFA7-EBBE-55AC-62655C908B9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08E9C00-B5D0-6B50-F668-1AB3A6EEAD77}"/>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37899388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724B2F6A-74EA-8E16-A189-8DF2CEFE5DF1}"/>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97982A3B-3B9B-9575-43EC-1CA95261DAA9}"/>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7E483DA-B980-0817-1C62-0BAC62FF80EE}"/>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5" name="Footer Placeholder 4">
            <a:extLst>
              <a:ext uri="{FF2B5EF4-FFF2-40B4-BE49-F238E27FC236}">
                <a16:creationId xmlns:a16="http://schemas.microsoft.com/office/drawing/2014/main" id="{51BBD15D-1259-1EF3-890F-6DEFBD001D2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DE8B6C6-2895-6606-B1B2-9D97FAB9C96D}"/>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15108509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8A401B-4DDB-C47F-551F-3EDAAEF45CF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41415D48-4549-3C9F-63DC-892CA687CBDE}"/>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F0F0C6A-BDD6-4A90-546C-224418474359}"/>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5" name="Footer Placeholder 4">
            <a:extLst>
              <a:ext uri="{FF2B5EF4-FFF2-40B4-BE49-F238E27FC236}">
                <a16:creationId xmlns:a16="http://schemas.microsoft.com/office/drawing/2014/main" id="{FFE5D6C2-28ED-34E9-B568-F1054C9B487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1B2124A-C7AE-5E30-AC59-9E5B1F00154F}"/>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199741392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F8FBE37-5EC8-2646-4D1F-D3FBB12E7F21}"/>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A603D4CE-A02C-3BAA-6E9E-F60440E352E7}"/>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D95ED116-C08A-59AA-FA11-CA46C3E2A967}"/>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5" name="Footer Placeholder 4">
            <a:extLst>
              <a:ext uri="{FF2B5EF4-FFF2-40B4-BE49-F238E27FC236}">
                <a16:creationId xmlns:a16="http://schemas.microsoft.com/office/drawing/2014/main" id="{8DC12ED1-4406-3E05-1A3F-D7E8B71B8B6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AB6E258-B134-A997-545D-7C8E4A1D0BF9}"/>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3454207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1180BC-AF78-33F2-3B7D-2BF15AF1C64B}"/>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60F321B2-0A80-4822-ECEB-7EC1DFBB6BD7}"/>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F8866541-9B71-B646-221A-468B08BF763E}"/>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D3E37BCB-6BAA-ACBF-A211-2820BE190EF2}"/>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6" name="Footer Placeholder 5">
            <a:extLst>
              <a:ext uri="{FF2B5EF4-FFF2-40B4-BE49-F238E27FC236}">
                <a16:creationId xmlns:a16="http://schemas.microsoft.com/office/drawing/2014/main" id="{65918E5B-6F8A-40F4-2DBC-6F7823EA3644}"/>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3179D8EA-8EE0-F1E7-9127-DC57C68E3AF5}"/>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9693303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EDC7BF-E894-3EE8-AA48-6C8E2D34D034}"/>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509C8871-6DA9-09F1-CED2-DE151F0CAE27}"/>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0EAE842B-272A-CE81-6C94-32536F097CCF}"/>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116C3AEE-91C7-8D49-0CE6-7FBB2D0E54AC}"/>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680D3C2E-742A-2A66-14F9-9C8F689A4023}"/>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B4D6A510-B645-0EA1-69C5-50E1A5D4F213}"/>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8" name="Footer Placeholder 7">
            <a:extLst>
              <a:ext uri="{FF2B5EF4-FFF2-40B4-BE49-F238E27FC236}">
                <a16:creationId xmlns:a16="http://schemas.microsoft.com/office/drawing/2014/main" id="{B473A2C7-D959-06C7-1606-5AA8D261C6AF}"/>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8BC7576D-E159-DB08-6F68-1E7C9BBFB178}"/>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39401991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F5E37F-DA56-3800-2C65-59174F796B3F}"/>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46A87FED-C6DA-2AB9-5B56-4FDFD90756B9}"/>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4" name="Footer Placeholder 3">
            <a:extLst>
              <a:ext uri="{FF2B5EF4-FFF2-40B4-BE49-F238E27FC236}">
                <a16:creationId xmlns:a16="http://schemas.microsoft.com/office/drawing/2014/main" id="{3BB0F4AE-36A2-A14D-9146-9040D17BFD4C}"/>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F97B5618-C9B6-D56B-FABD-789027251E86}"/>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386900988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28848BB-53D2-C088-B10E-63C1C9B6C6C5}"/>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3" name="Footer Placeholder 2">
            <a:extLst>
              <a:ext uri="{FF2B5EF4-FFF2-40B4-BE49-F238E27FC236}">
                <a16:creationId xmlns:a16="http://schemas.microsoft.com/office/drawing/2014/main" id="{84FEB2D0-F1B3-4E1C-AD9C-C39CE3DE669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84FFD13A-F292-966E-205F-C1B0CAC328A3}"/>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15930888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DDEC8-B6AB-E3CF-7553-CF62ED8CB251}"/>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DF8A19A7-4AC3-D513-90D0-0D299E6B5AC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813317D6-9ECD-83B1-C4DB-060E98A0984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CB4CA50-EF00-2D66-752A-0D494DB666F3}"/>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6" name="Footer Placeholder 5">
            <a:extLst>
              <a:ext uri="{FF2B5EF4-FFF2-40B4-BE49-F238E27FC236}">
                <a16:creationId xmlns:a16="http://schemas.microsoft.com/office/drawing/2014/main" id="{E19E910F-4288-1CEE-179C-32166BD5DE9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CD8634E3-E671-ABB2-854D-C7113582E930}"/>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22367949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D357CA-4E5E-D15B-3FA4-F47E657C70D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A4C41665-5FE9-9C86-7F6F-588EE8780587}"/>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B88A715E-31FB-3003-FBFC-C73A0A6301D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3444BF4-EF9E-461E-DEFB-35930ACCB8AE}"/>
              </a:ext>
            </a:extLst>
          </p:cNvPr>
          <p:cNvSpPr>
            <a:spLocks noGrp="1"/>
          </p:cNvSpPr>
          <p:nvPr>
            <p:ph type="dt" sz="half" idx="10"/>
          </p:nvPr>
        </p:nvSpPr>
        <p:spPr/>
        <p:txBody>
          <a:bodyPr/>
          <a:lstStyle/>
          <a:p>
            <a:fld id="{801C9060-8B12-462F-A24F-4C8D3C328BCB}" type="datetimeFigureOut">
              <a:rPr lang="en-US" smtClean="0"/>
              <a:t>8/17/2023</a:t>
            </a:fld>
            <a:endParaRPr lang="en-US"/>
          </a:p>
        </p:txBody>
      </p:sp>
      <p:sp>
        <p:nvSpPr>
          <p:cNvPr id="6" name="Footer Placeholder 5">
            <a:extLst>
              <a:ext uri="{FF2B5EF4-FFF2-40B4-BE49-F238E27FC236}">
                <a16:creationId xmlns:a16="http://schemas.microsoft.com/office/drawing/2014/main" id="{3120579B-F45D-D3F8-17A4-806B27F565F4}"/>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11D4B02-5025-6466-71FB-8EEDE12225A9}"/>
              </a:ext>
            </a:extLst>
          </p:cNvPr>
          <p:cNvSpPr>
            <a:spLocks noGrp="1"/>
          </p:cNvSpPr>
          <p:nvPr>
            <p:ph type="sldNum" sz="quarter" idx="12"/>
          </p:nvPr>
        </p:nvSpPr>
        <p:spPr/>
        <p:txBody>
          <a:bodyPr/>
          <a:lstStyle/>
          <a:p>
            <a:fld id="{FEDB9558-4611-4A94-9DA7-C2AA15F9A937}" type="slidenum">
              <a:rPr lang="en-US" smtClean="0"/>
              <a:t>‹#›</a:t>
            </a:fld>
            <a:endParaRPr lang="en-US"/>
          </a:p>
        </p:txBody>
      </p:sp>
    </p:spTree>
    <p:extLst>
      <p:ext uri="{BB962C8B-B14F-4D97-AF65-F5344CB8AC3E}">
        <p14:creationId xmlns:p14="http://schemas.microsoft.com/office/powerpoint/2010/main" val="378629714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4">
            <a:lumMod val="40000"/>
            <a:lumOff val="60000"/>
          </a:schemeClr>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CF0A954-2F48-7C13-4CA6-B1065CB1DC2B}"/>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F36576AE-6678-8DEB-1263-53C4F2CCC101}"/>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55E2542-DCCF-B08D-CD50-DDB7DBBE95D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01C9060-8B12-462F-A24F-4C8D3C328BCB}" type="datetimeFigureOut">
              <a:rPr lang="en-US" smtClean="0"/>
              <a:t>8/17/2023</a:t>
            </a:fld>
            <a:endParaRPr lang="en-US"/>
          </a:p>
        </p:txBody>
      </p:sp>
      <p:sp>
        <p:nvSpPr>
          <p:cNvPr id="5" name="Footer Placeholder 4">
            <a:extLst>
              <a:ext uri="{FF2B5EF4-FFF2-40B4-BE49-F238E27FC236}">
                <a16:creationId xmlns:a16="http://schemas.microsoft.com/office/drawing/2014/main" id="{0C1A68C2-3C22-0D3E-2F37-3D9762673D2E}"/>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C7C67383-12BA-6F04-22A0-99266318F966}"/>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EDB9558-4611-4A94-9DA7-C2AA15F9A937}" type="slidenum">
              <a:rPr lang="en-US" smtClean="0"/>
              <a:t>‹#›</a:t>
            </a:fld>
            <a:endParaRPr lang="en-US"/>
          </a:p>
        </p:txBody>
      </p:sp>
    </p:spTree>
    <p:extLst>
      <p:ext uri="{BB962C8B-B14F-4D97-AF65-F5344CB8AC3E}">
        <p14:creationId xmlns:p14="http://schemas.microsoft.com/office/powerpoint/2010/main" val="5299232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B6D2B75-3BC4-7AB6-4972-CAD737B54D2C}"/>
              </a:ext>
            </a:extLst>
          </p:cNvPr>
          <p:cNvSpPr>
            <a:spLocks noGrp="1"/>
          </p:cNvSpPr>
          <p:nvPr>
            <p:ph type="ctrTitle"/>
          </p:nvPr>
        </p:nvSpPr>
        <p:spPr/>
        <p:txBody>
          <a:bodyPr/>
          <a:lstStyle/>
          <a:p>
            <a:r>
              <a:rPr lang="en-US" dirty="0"/>
              <a:t>Prescribing antihypertensive drugs</a:t>
            </a:r>
          </a:p>
        </p:txBody>
      </p:sp>
      <p:sp>
        <p:nvSpPr>
          <p:cNvPr id="3" name="Subtitle 2">
            <a:extLst>
              <a:ext uri="{FF2B5EF4-FFF2-40B4-BE49-F238E27FC236}">
                <a16:creationId xmlns:a16="http://schemas.microsoft.com/office/drawing/2014/main" id="{2BF88EAA-E4E8-991E-3D6A-593B2C4C5E09}"/>
              </a:ext>
            </a:extLst>
          </p:cNvPr>
          <p:cNvSpPr>
            <a:spLocks noGrp="1"/>
          </p:cNvSpPr>
          <p:nvPr>
            <p:ph type="subTitle" idx="1"/>
          </p:nvPr>
        </p:nvSpPr>
        <p:spPr/>
        <p:txBody>
          <a:bodyPr/>
          <a:lstStyle/>
          <a:p>
            <a:r>
              <a:rPr lang="sr-Latn-RS" dirty="0"/>
              <a:t>Prof. Slobodan M. Janković</a:t>
            </a:r>
            <a:endParaRPr lang="en-US" dirty="0"/>
          </a:p>
        </p:txBody>
      </p:sp>
    </p:spTree>
    <p:extLst>
      <p:ext uri="{BB962C8B-B14F-4D97-AF65-F5344CB8AC3E}">
        <p14:creationId xmlns:p14="http://schemas.microsoft.com/office/powerpoint/2010/main" val="34696717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B94AE55-96F4-0B1D-5EF3-220DC2315E65}"/>
              </a:ext>
            </a:extLst>
          </p:cNvPr>
          <p:cNvSpPr>
            <a:spLocks noGrp="1"/>
          </p:cNvSpPr>
          <p:nvPr>
            <p:ph type="title"/>
          </p:nvPr>
        </p:nvSpPr>
        <p:spPr/>
        <p:txBody>
          <a:bodyPr/>
          <a:lstStyle/>
          <a:p>
            <a:r>
              <a:rPr lang="en-US" dirty="0"/>
              <a:t>TREATMENT OF HYPERTENSIVE CRISIS</a:t>
            </a:r>
          </a:p>
        </p:txBody>
      </p:sp>
      <p:sp>
        <p:nvSpPr>
          <p:cNvPr id="3" name="Content Placeholder 2">
            <a:extLst>
              <a:ext uri="{FF2B5EF4-FFF2-40B4-BE49-F238E27FC236}">
                <a16:creationId xmlns:a16="http://schemas.microsoft.com/office/drawing/2014/main" id="{38DC3CB7-9521-E86B-8BDC-16AE610C9697}"/>
              </a:ext>
            </a:extLst>
          </p:cNvPr>
          <p:cNvSpPr>
            <a:spLocks noGrp="1"/>
          </p:cNvSpPr>
          <p:nvPr>
            <p:ph idx="1"/>
          </p:nvPr>
        </p:nvSpPr>
        <p:spPr/>
        <p:txBody>
          <a:bodyPr>
            <a:normAutofit fontScale="77500" lnSpcReduction="20000"/>
          </a:bodyPr>
          <a:lstStyle/>
          <a:p>
            <a:r>
              <a:rPr lang="en-US" dirty="0"/>
              <a:t>Hypertensive crisis is divided into hypertensive emergency and hypertensive emergency. Hypertensive emergency includes only an increase in blood pressure, while there are no signs and symptoms of organ damage. In a hypertensive emergency, in addition to an increase in blood pressure, organ damage occurs which is clearly manifested. </a:t>
            </a:r>
            <a:endParaRPr lang="sr-Latn-RS" dirty="0"/>
          </a:p>
          <a:p>
            <a:r>
              <a:rPr lang="en-US" dirty="0"/>
              <a:t>In patients with a hypertensive urgency, the elevated blood pressure -should be normalized by administering drugs orally, during regular 24 hours. A sudden decrease in blood pressure in these patients can be harmful, as hypoperfusion of vital organs can occur, followed by the onset of infarction. Treatment of hypertensive emergencies can be carried out on an outpatient basis or at the patient's home.</a:t>
            </a:r>
            <a:endParaRPr lang="sr-Latn-RS" dirty="0"/>
          </a:p>
          <a:p>
            <a:r>
              <a:rPr lang="en-US" dirty="0"/>
              <a:t>For the treatment of hypertensive urgencies, some of the oral preparations can be used, such as ACE-inhibitors or calcium channel -blockers . If </a:t>
            </a:r>
            <a:r>
              <a:rPr lang="en-US" b="1" dirty="0"/>
              <a:t>nifedipine </a:t>
            </a:r>
            <a:r>
              <a:rPr lang="en-US" dirty="0"/>
              <a:t>is used , only a slow-release tablet should be given, because the use of a regular tablet can lead to a ¬more rapid lowering of blood pressure. 20 mg is given nifedipine orally; it is preferable that the patient is already under the influence of beta- blockers , in order to avoid reflex tachycardia. It is also useful in these patients to administer a single dose of long-acting orally benzodiazepines (</a:t>
            </a:r>
            <a:r>
              <a:rPr lang="en-US" dirty="0" err="1"/>
              <a:t>eg</a:t>
            </a:r>
            <a:r>
              <a:rPr lang="en-US" dirty="0"/>
              <a:t> diazepam 5-10 mg ), because it has been shown that reducing the patient's anxiety contributes to better acute regulation of blood pressure.</a:t>
            </a:r>
          </a:p>
        </p:txBody>
      </p:sp>
    </p:spTree>
    <p:extLst>
      <p:ext uri="{BB962C8B-B14F-4D97-AF65-F5344CB8AC3E}">
        <p14:creationId xmlns:p14="http://schemas.microsoft.com/office/powerpoint/2010/main" val="211107722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750A237-0939-2680-519B-92E38A5054FF}"/>
              </a:ext>
            </a:extLst>
          </p:cNvPr>
          <p:cNvSpPr>
            <a:spLocks noGrp="1"/>
          </p:cNvSpPr>
          <p:nvPr>
            <p:ph type="title"/>
          </p:nvPr>
        </p:nvSpPr>
        <p:spPr/>
        <p:txBody>
          <a:bodyPr/>
          <a:lstStyle/>
          <a:p>
            <a:r>
              <a:rPr lang="sr-Latn-RS" dirty="0" err="1"/>
              <a:t>Hypertensive</a:t>
            </a:r>
            <a:r>
              <a:rPr lang="sr-Latn-RS" dirty="0"/>
              <a:t> </a:t>
            </a:r>
            <a:r>
              <a:rPr lang="sr-Latn-RS" dirty="0" err="1"/>
              <a:t>emergency</a:t>
            </a:r>
            <a:endParaRPr lang="en-US" dirty="0"/>
          </a:p>
        </p:txBody>
      </p:sp>
      <p:sp>
        <p:nvSpPr>
          <p:cNvPr id="3" name="Content Placeholder 2">
            <a:extLst>
              <a:ext uri="{FF2B5EF4-FFF2-40B4-BE49-F238E27FC236}">
                <a16:creationId xmlns:a16="http://schemas.microsoft.com/office/drawing/2014/main" id="{AEF667D9-90A4-3F24-53E6-F2F51AD003EC}"/>
              </a:ext>
            </a:extLst>
          </p:cNvPr>
          <p:cNvSpPr>
            <a:spLocks noGrp="1"/>
          </p:cNvSpPr>
          <p:nvPr>
            <p:ph idx="1"/>
          </p:nvPr>
        </p:nvSpPr>
        <p:spPr/>
        <p:txBody>
          <a:bodyPr>
            <a:normAutofit fontScale="92500" lnSpcReduction="20000"/>
          </a:bodyPr>
          <a:lstStyle/>
          <a:p>
            <a:r>
              <a:rPr lang="en-US" dirty="0"/>
              <a:t>In patients with a hypertensive emergency, the therapy should be carried out exclusively in the hospital, in intensive care with constant monitoring of the patient's vital functions. Blood pressure should be lowered by administering drugs intravenously , adjusting the rate of infusion according to the patient's response. In the first hour, the pressure should not be lowered by more than 25%; in the next 6 hours, the pressure should drop no lower than 160/110 mm mercury column. The pressure should then be normalized by using oral preparations in the next 24 hours.</a:t>
            </a:r>
            <a:endParaRPr lang="sr-Latn-RS" dirty="0"/>
          </a:p>
          <a:p>
            <a:r>
              <a:rPr lang="en-US" dirty="0"/>
              <a:t>For the treatment of hypertensive emergencies, the drugs of first choice are combined alpha and beta blockers labetalol or nicardipine . However, since these drugs are not registered in Serbia, an alpha 1 blocker can be used urapidil , first in the form of slow intravenous injections of 10-50 mg , after which the infusion continues at a rate of 9 mg /h on average, until blood pressure stabilizes and signs of organ damage disappear. </a:t>
            </a:r>
            <a:endParaRPr lang="sr-Latn-RS" dirty="0"/>
          </a:p>
          <a:p>
            <a:endParaRPr lang="en-US" dirty="0"/>
          </a:p>
        </p:txBody>
      </p:sp>
    </p:spTree>
    <p:extLst>
      <p:ext uri="{BB962C8B-B14F-4D97-AF65-F5344CB8AC3E}">
        <p14:creationId xmlns:p14="http://schemas.microsoft.com/office/powerpoint/2010/main" val="25010511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64470D-CC37-64EA-36B2-91C9661BEA27}"/>
              </a:ext>
            </a:extLst>
          </p:cNvPr>
          <p:cNvSpPr>
            <a:spLocks noGrp="1"/>
          </p:cNvSpPr>
          <p:nvPr>
            <p:ph type="title"/>
          </p:nvPr>
        </p:nvSpPr>
        <p:spPr/>
        <p:txBody>
          <a:bodyPr/>
          <a:lstStyle/>
          <a:p>
            <a:r>
              <a:rPr lang="en-US" dirty="0"/>
              <a:t>TREATMENT OF PRE-HYPERTENSION AND FIRST DEGREE HYPERTENSION</a:t>
            </a:r>
          </a:p>
        </p:txBody>
      </p:sp>
      <p:sp>
        <p:nvSpPr>
          <p:cNvPr id="3" name="Content Placeholder 2">
            <a:extLst>
              <a:ext uri="{FF2B5EF4-FFF2-40B4-BE49-F238E27FC236}">
                <a16:creationId xmlns:a16="http://schemas.microsoft.com/office/drawing/2014/main" id="{D74FC432-03C9-B7DC-346F-03FCD564FBC4}"/>
              </a:ext>
            </a:extLst>
          </p:cNvPr>
          <p:cNvSpPr>
            <a:spLocks noGrp="1"/>
          </p:cNvSpPr>
          <p:nvPr>
            <p:ph idx="1"/>
          </p:nvPr>
        </p:nvSpPr>
        <p:spPr/>
        <p:txBody>
          <a:bodyPr>
            <a:normAutofit lnSpcReduction="10000"/>
          </a:bodyPr>
          <a:lstStyle/>
          <a:p>
            <a:r>
              <a:rPr lang="en-US" dirty="0"/>
              <a:t>Hypertension based on the level of blood pressure measured in the doctor's office, today it is divided into 3 categories: prehypertension or high-normal pressure (systolic pressure 130 to 139 mm of mercury, diastolic 8 5 to 89 mm of mercury), stage 1 (systolic pressure 140 up to 159 mm of mercury, diastolic 90 to 99 mm of mercury) and stage 2 (systolic pressure &gt; 160 mm of mercury, diastolic &gt; 100 mm of mercury). </a:t>
            </a:r>
            <a:endParaRPr lang="sr-Latn-RS" dirty="0"/>
          </a:p>
          <a:p>
            <a:r>
              <a:rPr lang="en-US" dirty="0"/>
              <a:t>Although essential hypertension is by far the most common clinical form, before we start treating the patient, we should conduct a package of diagnostic tests that can reveal the specific causes of </a:t>
            </a:r>
            <a:r>
              <a:rPr lang="en-US" dirty="0" err="1"/>
              <a:t>hypertensio</a:t>
            </a:r>
            <a:r>
              <a:rPr lang="sr-Latn-RS" dirty="0"/>
              <a:t>n.</a:t>
            </a:r>
            <a:endParaRPr lang="en-US" dirty="0"/>
          </a:p>
        </p:txBody>
      </p:sp>
    </p:spTree>
    <p:extLst>
      <p:ext uri="{BB962C8B-B14F-4D97-AF65-F5344CB8AC3E}">
        <p14:creationId xmlns:p14="http://schemas.microsoft.com/office/powerpoint/2010/main" val="17917189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6CDF40-0E32-9B6B-4754-51F64D6E3273}"/>
              </a:ext>
            </a:extLst>
          </p:cNvPr>
          <p:cNvSpPr>
            <a:spLocks noGrp="1"/>
          </p:cNvSpPr>
          <p:nvPr>
            <p:ph type="title"/>
          </p:nvPr>
        </p:nvSpPr>
        <p:spPr/>
        <p:txBody>
          <a:bodyPr/>
          <a:lstStyle/>
          <a:p>
            <a:r>
              <a:rPr lang="sr-Latn-RS" dirty="0"/>
              <a:t>Basic </a:t>
            </a:r>
            <a:r>
              <a:rPr lang="sr-Latn-RS" dirty="0" err="1"/>
              <a:t>package</a:t>
            </a:r>
            <a:r>
              <a:rPr lang="sr-Latn-RS" dirty="0"/>
              <a:t> </a:t>
            </a:r>
            <a:r>
              <a:rPr lang="sr-Latn-RS" dirty="0" err="1"/>
              <a:t>of</a:t>
            </a:r>
            <a:r>
              <a:rPr lang="sr-Latn-RS" dirty="0"/>
              <a:t> </a:t>
            </a:r>
            <a:r>
              <a:rPr lang="sr-Latn-RS" dirty="0" err="1"/>
              <a:t>diagnostic</a:t>
            </a:r>
            <a:r>
              <a:rPr lang="sr-Latn-RS" dirty="0"/>
              <a:t> </a:t>
            </a:r>
            <a:r>
              <a:rPr lang="sr-Latn-RS" dirty="0" err="1"/>
              <a:t>tests</a:t>
            </a:r>
            <a:r>
              <a:rPr lang="sr-Latn-RS" dirty="0"/>
              <a:t> to </a:t>
            </a:r>
            <a:r>
              <a:rPr lang="sr-Latn-RS" dirty="0" err="1"/>
              <a:t>search</a:t>
            </a:r>
            <a:r>
              <a:rPr lang="sr-Latn-RS" dirty="0"/>
              <a:t> </a:t>
            </a:r>
            <a:r>
              <a:rPr lang="sr-Latn-RS" dirty="0" err="1"/>
              <a:t>for</a:t>
            </a:r>
            <a:r>
              <a:rPr lang="sr-Latn-RS" dirty="0"/>
              <a:t> </a:t>
            </a:r>
            <a:r>
              <a:rPr lang="sr-Latn-RS" dirty="0" err="1"/>
              <a:t>causes</a:t>
            </a:r>
            <a:r>
              <a:rPr lang="sr-Latn-RS" dirty="0"/>
              <a:t> </a:t>
            </a:r>
            <a:r>
              <a:rPr lang="sr-Latn-RS" dirty="0" err="1"/>
              <a:t>of</a:t>
            </a:r>
            <a:r>
              <a:rPr lang="sr-Latn-RS" dirty="0"/>
              <a:t> </a:t>
            </a:r>
            <a:r>
              <a:rPr lang="sr-Latn-RS" dirty="0" err="1"/>
              <a:t>hypertension</a:t>
            </a:r>
            <a:endParaRPr lang="en-US" dirty="0"/>
          </a:p>
        </p:txBody>
      </p:sp>
      <p:sp>
        <p:nvSpPr>
          <p:cNvPr id="3" name="Content Placeholder 2">
            <a:extLst>
              <a:ext uri="{FF2B5EF4-FFF2-40B4-BE49-F238E27FC236}">
                <a16:creationId xmlns:a16="http://schemas.microsoft.com/office/drawing/2014/main" id="{258431BB-B402-C023-07D9-F655B9C80D72}"/>
              </a:ext>
            </a:extLst>
          </p:cNvPr>
          <p:cNvSpPr>
            <a:spLocks noGrp="1"/>
          </p:cNvSpPr>
          <p:nvPr>
            <p:ph idx="1"/>
          </p:nvPr>
        </p:nvSpPr>
        <p:spPr/>
        <p:txBody>
          <a:bodyPr/>
          <a:lstStyle/>
          <a:p>
            <a:r>
              <a:rPr lang="en-US" dirty="0"/>
              <a:t>The basic package of diagnostic tests that should be performed in every patient who is diagnosed with hypertension includes: measurement of serum sodium, potassium, glycemia, creatinine, cholesterol and triglycerides, blood count, urine sediment examination, ultrasound examination of the heart, renal arteries and carotid arteries, and fundus examination.</a:t>
            </a:r>
            <a:endParaRPr lang="sr-Latn-RS" dirty="0"/>
          </a:p>
          <a:p>
            <a:r>
              <a:rPr lang="en-US" dirty="0"/>
              <a:t> </a:t>
            </a:r>
          </a:p>
        </p:txBody>
      </p:sp>
    </p:spTree>
    <p:extLst>
      <p:ext uri="{BB962C8B-B14F-4D97-AF65-F5344CB8AC3E}">
        <p14:creationId xmlns:p14="http://schemas.microsoft.com/office/powerpoint/2010/main" val="112956748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3A01D6E-3C92-6EFA-F078-F267A495D918}"/>
              </a:ext>
            </a:extLst>
          </p:cNvPr>
          <p:cNvSpPr>
            <a:spLocks noGrp="1"/>
          </p:cNvSpPr>
          <p:nvPr>
            <p:ph type="title"/>
          </p:nvPr>
        </p:nvSpPr>
        <p:spPr/>
        <p:txBody>
          <a:bodyPr/>
          <a:lstStyle/>
          <a:p>
            <a:r>
              <a:rPr lang="sr-Latn-RS" dirty="0" err="1"/>
              <a:t>Non-pharmacological</a:t>
            </a:r>
            <a:r>
              <a:rPr lang="sr-Latn-RS" dirty="0"/>
              <a:t> </a:t>
            </a:r>
            <a:r>
              <a:rPr lang="sr-Latn-RS" dirty="0" err="1"/>
              <a:t>measures</a:t>
            </a:r>
            <a:endParaRPr lang="en-US" dirty="0"/>
          </a:p>
        </p:txBody>
      </p:sp>
      <p:sp>
        <p:nvSpPr>
          <p:cNvPr id="3" name="Content Placeholder 2">
            <a:extLst>
              <a:ext uri="{FF2B5EF4-FFF2-40B4-BE49-F238E27FC236}">
                <a16:creationId xmlns:a16="http://schemas.microsoft.com/office/drawing/2014/main" id="{0E596CE9-886C-A663-7BCD-D61DD3926786}"/>
              </a:ext>
            </a:extLst>
          </p:cNvPr>
          <p:cNvSpPr>
            <a:spLocks noGrp="1"/>
          </p:cNvSpPr>
          <p:nvPr>
            <p:ph idx="1"/>
          </p:nvPr>
        </p:nvSpPr>
        <p:spPr>
          <a:xfrm>
            <a:off x="838200" y="2006600"/>
            <a:ext cx="10515600" cy="4351338"/>
          </a:xfrm>
        </p:spPr>
        <p:txBody>
          <a:bodyPr>
            <a:normAutofit fontScale="70000" lnSpcReduction="20000"/>
          </a:bodyPr>
          <a:lstStyle/>
          <a:p>
            <a:r>
              <a:rPr lang="en-US" dirty="0"/>
              <a:t>Lifestyle change includes the following measures: </a:t>
            </a:r>
            <a:endParaRPr lang="sr-Latn-RS" dirty="0"/>
          </a:p>
          <a:p>
            <a:r>
              <a:rPr lang="en-US" dirty="0"/>
              <a:t>(1) stop smoking ; </a:t>
            </a:r>
            <a:endParaRPr lang="sr-Latn-RS" dirty="0"/>
          </a:p>
          <a:p>
            <a:r>
              <a:rPr lang="en-US" dirty="0"/>
              <a:t>(2) reduce salt intake to less than 4 grams per day, which means choosing food without added salt, avoiding industrial soups, cured meat products, salty grits and not adding salt to food (reducing salt reduces ¬systolic pressure by about 5 mm of mercury) ; </a:t>
            </a:r>
            <a:endParaRPr lang="sr-Latn-RS" dirty="0"/>
          </a:p>
          <a:p>
            <a:r>
              <a:rPr lang="en-US" dirty="0"/>
              <a:t>(3) switch to a diet of vegetables, fruits, lean meats, fish, olive oil, and low-fat dairy products; </a:t>
            </a:r>
            <a:endParaRPr lang="sr-Latn-RS" dirty="0"/>
          </a:p>
          <a:p>
            <a:r>
              <a:rPr lang="en-US" dirty="0"/>
              <a:t>(4) reduce or completely eliminate alcohol intake (systolic pressure decreases by about 4 mm of mercury); </a:t>
            </a:r>
            <a:endParaRPr lang="sr-Latn-RS" dirty="0"/>
          </a:p>
          <a:p>
            <a:r>
              <a:rPr lang="en-US" dirty="0"/>
              <a:t>(5) introduce mandatory moderate physical activity of 30 minutes every day, but not through lifting loads (systolic pressure decreases by about 7, and diastolic by about 5 mm of mercury column); </a:t>
            </a:r>
            <a:endParaRPr lang="sr-Latn-RS" dirty="0"/>
          </a:p>
          <a:p>
            <a:r>
              <a:rPr lang="en-US" dirty="0"/>
              <a:t>(6) reduce the waist circumference to less than 94 cm for men, and less than 80 cm for women, reduce the body mass index below 25 kg/m 2 (reducing body weight by 10 kg reduces systolic pressure by 6-10 mm of mercury column) . </a:t>
            </a:r>
          </a:p>
        </p:txBody>
      </p:sp>
    </p:spTree>
    <p:extLst>
      <p:ext uri="{BB962C8B-B14F-4D97-AF65-F5344CB8AC3E}">
        <p14:creationId xmlns:p14="http://schemas.microsoft.com/office/powerpoint/2010/main" val="23933619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64606D-DC7C-8F83-26F5-3F8C8A419FDE}"/>
              </a:ext>
            </a:extLst>
          </p:cNvPr>
          <p:cNvSpPr>
            <a:spLocks noGrp="1"/>
          </p:cNvSpPr>
          <p:nvPr>
            <p:ph type="title"/>
          </p:nvPr>
        </p:nvSpPr>
        <p:spPr/>
        <p:txBody>
          <a:bodyPr/>
          <a:lstStyle/>
          <a:p>
            <a:r>
              <a:rPr lang="sr-Latn-RS" dirty="0" err="1"/>
              <a:t>Treatment</a:t>
            </a:r>
            <a:r>
              <a:rPr lang="sr-Latn-RS" dirty="0"/>
              <a:t> </a:t>
            </a:r>
            <a:r>
              <a:rPr lang="sr-Latn-RS" dirty="0" err="1"/>
              <a:t>strategy</a:t>
            </a:r>
            <a:endParaRPr lang="en-US" dirty="0"/>
          </a:p>
        </p:txBody>
      </p:sp>
      <p:sp>
        <p:nvSpPr>
          <p:cNvPr id="3" name="Content Placeholder 2">
            <a:extLst>
              <a:ext uri="{FF2B5EF4-FFF2-40B4-BE49-F238E27FC236}">
                <a16:creationId xmlns:a16="http://schemas.microsoft.com/office/drawing/2014/main" id="{F0C38490-9A9E-5180-97AE-4E0DF0E9FD02}"/>
              </a:ext>
            </a:extLst>
          </p:cNvPr>
          <p:cNvSpPr>
            <a:spLocks noGrp="1"/>
          </p:cNvSpPr>
          <p:nvPr>
            <p:ph idx="1"/>
          </p:nvPr>
        </p:nvSpPr>
        <p:spPr/>
        <p:txBody>
          <a:bodyPr/>
          <a:lstStyle/>
          <a:p>
            <a:r>
              <a:rPr lang="en-US" dirty="0"/>
              <a:t>A number of antihypertensive drugs are used to treat prehypertension and first degree hypertension : diuretics , beta- blockers , angiotensin-converting enzyme inhibitors and calcium channel blockers . </a:t>
            </a:r>
            <a:endParaRPr lang="sr-Latn-RS" dirty="0"/>
          </a:p>
          <a:p>
            <a:r>
              <a:rPr lang="en-US" dirty="0"/>
              <a:t>Centrally acting antihypertensives , alpha- blockers , aldosterone receptor blockers ( spironolactone , eplerenone , </a:t>
            </a:r>
            <a:r>
              <a:rPr lang="en-US" dirty="0" err="1"/>
              <a:t>ezaxerenone</a:t>
            </a:r>
            <a:r>
              <a:rPr lang="en-US" dirty="0"/>
              <a:t> and </a:t>
            </a:r>
            <a:r>
              <a:rPr lang="en-US" dirty="0" err="1"/>
              <a:t>finerenone</a:t>
            </a:r>
            <a:r>
              <a:rPr lang="en-US" dirty="0"/>
              <a:t> ) and direct vasodilators are used mainly for the treatment of hypertension of the second degree .</a:t>
            </a:r>
          </a:p>
        </p:txBody>
      </p:sp>
    </p:spTree>
    <p:extLst>
      <p:ext uri="{BB962C8B-B14F-4D97-AF65-F5344CB8AC3E}">
        <p14:creationId xmlns:p14="http://schemas.microsoft.com/office/powerpoint/2010/main" val="29549135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E04591-87AA-E12B-4ADE-B4FEFFE7B9D7}"/>
              </a:ext>
            </a:extLst>
          </p:cNvPr>
          <p:cNvSpPr>
            <a:spLocks noGrp="1"/>
          </p:cNvSpPr>
          <p:nvPr>
            <p:ph type="title"/>
          </p:nvPr>
        </p:nvSpPr>
        <p:spPr/>
        <p:txBody>
          <a:bodyPr>
            <a:normAutofit fontScale="90000"/>
          </a:bodyPr>
          <a:lstStyle/>
          <a:p>
            <a:r>
              <a:rPr lang="en-US" dirty="0"/>
              <a:t>Antihypertensives recommended in patients with hypertension and some of the comorbidities.</a:t>
            </a:r>
          </a:p>
        </p:txBody>
      </p:sp>
      <p:graphicFrame>
        <p:nvGraphicFramePr>
          <p:cNvPr id="4" name="Table 3">
            <a:extLst>
              <a:ext uri="{FF2B5EF4-FFF2-40B4-BE49-F238E27FC236}">
                <a16:creationId xmlns:a16="http://schemas.microsoft.com/office/drawing/2014/main" id="{AFB7F2CF-C8B7-25D6-ABE5-67669B2B7170}"/>
              </a:ext>
            </a:extLst>
          </p:cNvPr>
          <p:cNvGraphicFramePr>
            <a:graphicFrameLocks noGrp="1"/>
          </p:cNvGraphicFramePr>
          <p:nvPr>
            <p:extLst>
              <p:ext uri="{D42A27DB-BD31-4B8C-83A1-F6EECF244321}">
                <p14:modId xmlns:p14="http://schemas.microsoft.com/office/powerpoint/2010/main" val="1985924190"/>
              </p:ext>
            </p:extLst>
          </p:nvPr>
        </p:nvGraphicFramePr>
        <p:xfrm>
          <a:off x="1962150" y="1828800"/>
          <a:ext cx="9467850" cy="4476752"/>
        </p:xfrm>
        <a:graphic>
          <a:graphicData uri="http://schemas.openxmlformats.org/drawingml/2006/table">
            <a:tbl>
              <a:tblPr firstRow="1" firstCol="1" bandRow="1">
                <a:tableStyleId>{5C22544A-7EE6-4342-B048-85BDC9FD1C3A}</a:tableStyleId>
              </a:tblPr>
              <a:tblGrid>
                <a:gridCol w="4733282">
                  <a:extLst>
                    <a:ext uri="{9D8B030D-6E8A-4147-A177-3AD203B41FA5}">
                      <a16:colId xmlns:a16="http://schemas.microsoft.com/office/drawing/2014/main" val="556352812"/>
                    </a:ext>
                  </a:extLst>
                </a:gridCol>
                <a:gridCol w="4734568">
                  <a:extLst>
                    <a:ext uri="{9D8B030D-6E8A-4147-A177-3AD203B41FA5}">
                      <a16:colId xmlns:a16="http://schemas.microsoft.com/office/drawing/2014/main" val="1871780751"/>
                    </a:ext>
                  </a:extLst>
                </a:gridCol>
              </a:tblGrid>
              <a:tr h="279797">
                <a:tc>
                  <a:txBody>
                    <a:bodyPr/>
                    <a:lstStyle/>
                    <a:p>
                      <a:pPr algn="just">
                        <a:spcBef>
                          <a:spcPts val="200"/>
                        </a:spcBef>
                        <a:spcAft>
                          <a:spcPts val="200"/>
                        </a:spcAft>
                      </a:pPr>
                      <a:r>
                        <a:rPr lang="sr-Cyrl-RS" sz="1800">
                          <a:effectLst/>
                        </a:rPr>
                        <a:t>Comorbidity</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tc>
                  <a:txBody>
                    <a:bodyPr/>
                    <a:lstStyle/>
                    <a:p>
                      <a:pPr algn="just">
                        <a:spcBef>
                          <a:spcPts val="200"/>
                        </a:spcBef>
                        <a:spcAft>
                          <a:spcPts val="200"/>
                        </a:spcAft>
                      </a:pPr>
                      <a:r>
                        <a:rPr lang="sr-Cyrl-RS" sz="1800">
                          <a:effectLst/>
                        </a:rPr>
                        <a:t>Recommended antihypertensives</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extLst>
                  <a:ext uri="{0D108BD9-81ED-4DB2-BD59-A6C34878D82A}">
                    <a16:rowId xmlns:a16="http://schemas.microsoft.com/office/drawing/2014/main" val="2293042951"/>
                  </a:ext>
                </a:extLst>
              </a:tr>
              <a:tr h="839391">
                <a:tc>
                  <a:txBody>
                    <a:bodyPr/>
                    <a:lstStyle/>
                    <a:p>
                      <a:pPr algn="just">
                        <a:spcBef>
                          <a:spcPts val="200"/>
                        </a:spcBef>
                        <a:spcAft>
                          <a:spcPts val="200"/>
                        </a:spcAft>
                      </a:pPr>
                      <a:r>
                        <a:rPr lang="sr-Cyrl-RS" sz="1800">
                          <a:effectLst/>
                        </a:rPr>
                        <a:t>Coronary disease</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tc>
                  <a:txBody>
                    <a:bodyPr/>
                    <a:lstStyle/>
                    <a:p>
                      <a:pPr algn="just">
                        <a:spcBef>
                          <a:spcPts val="200"/>
                        </a:spcBef>
                        <a:spcAft>
                          <a:spcPts val="200"/>
                        </a:spcAft>
                      </a:pPr>
                      <a:r>
                        <a:rPr lang="sr-Latn-RS" sz="1800">
                          <a:effectLst/>
                        </a:rPr>
                        <a:t>ACE </a:t>
                      </a:r>
                      <a:r>
                        <a:rPr lang="sr-Cyrl-RS" sz="1800">
                          <a:effectLst/>
                        </a:rPr>
                        <a:t>inhibitors, angiotensin receptor blockers , beta blockers , calcium channel blockers</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extLst>
                  <a:ext uri="{0D108BD9-81ED-4DB2-BD59-A6C34878D82A}">
                    <a16:rowId xmlns:a16="http://schemas.microsoft.com/office/drawing/2014/main" val="2167441190"/>
                  </a:ext>
                </a:extLst>
              </a:tr>
              <a:tr h="839391">
                <a:tc>
                  <a:txBody>
                    <a:bodyPr/>
                    <a:lstStyle/>
                    <a:p>
                      <a:pPr algn="just">
                        <a:spcBef>
                          <a:spcPts val="200"/>
                        </a:spcBef>
                        <a:spcAft>
                          <a:spcPts val="200"/>
                        </a:spcAft>
                      </a:pPr>
                      <a:r>
                        <a:rPr lang="sr-Cyrl-RS" sz="1800">
                          <a:effectLst/>
                        </a:rPr>
                        <a:t>Chronic heart failure with reduced ejection fraction</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tc>
                  <a:txBody>
                    <a:bodyPr/>
                    <a:lstStyle/>
                    <a:p>
                      <a:pPr algn="just">
                        <a:spcBef>
                          <a:spcPts val="200"/>
                        </a:spcBef>
                        <a:spcAft>
                          <a:spcPts val="200"/>
                        </a:spcAft>
                      </a:pPr>
                      <a:r>
                        <a:rPr lang="sr-Cyrl-RS" sz="1800">
                          <a:effectLst/>
                        </a:rPr>
                        <a:t>Valsartan / sacubitril , </a:t>
                      </a:r>
                      <a:r>
                        <a:rPr lang="sr-Latn-RS" sz="1800">
                          <a:effectLst/>
                        </a:rPr>
                        <a:t>ACE </a:t>
                      </a:r>
                      <a:r>
                        <a:rPr lang="sr-Cyrl-RS" sz="1800">
                          <a:effectLst/>
                        </a:rPr>
                        <a:t>inhibitors, angiotensin receptor blockers , beta blockers , diuretics</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extLst>
                  <a:ext uri="{0D108BD9-81ED-4DB2-BD59-A6C34878D82A}">
                    <a16:rowId xmlns:a16="http://schemas.microsoft.com/office/drawing/2014/main" val="2852009449"/>
                  </a:ext>
                </a:extLst>
              </a:tr>
              <a:tr h="839391">
                <a:tc>
                  <a:txBody>
                    <a:bodyPr/>
                    <a:lstStyle/>
                    <a:p>
                      <a:pPr algn="just">
                        <a:spcBef>
                          <a:spcPts val="200"/>
                        </a:spcBef>
                        <a:spcAft>
                          <a:spcPts val="200"/>
                        </a:spcAft>
                      </a:pPr>
                      <a:r>
                        <a:rPr lang="sr-Cyrl-RS" sz="1800">
                          <a:effectLst/>
                        </a:rPr>
                        <a:t>Stroke prevention</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tc>
                  <a:txBody>
                    <a:bodyPr/>
                    <a:lstStyle/>
                    <a:p>
                      <a:pPr algn="just">
                        <a:spcBef>
                          <a:spcPts val="200"/>
                        </a:spcBef>
                        <a:spcAft>
                          <a:spcPts val="200"/>
                        </a:spcAft>
                      </a:pPr>
                      <a:r>
                        <a:rPr lang="sr-Latn-RS" sz="1800">
                          <a:effectLst/>
                        </a:rPr>
                        <a:t>ACE </a:t>
                      </a:r>
                      <a:r>
                        <a:rPr lang="sr-Cyrl-RS" sz="1800">
                          <a:effectLst/>
                        </a:rPr>
                        <a:t>inhibitors, angiotensin receptor blockers , diuretics , calcium channel blockers</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extLst>
                  <a:ext uri="{0D108BD9-81ED-4DB2-BD59-A6C34878D82A}">
                    <a16:rowId xmlns:a16="http://schemas.microsoft.com/office/drawing/2014/main" val="1902918186"/>
                  </a:ext>
                </a:extLst>
              </a:tr>
              <a:tr h="839391">
                <a:tc>
                  <a:txBody>
                    <a:bodyPr/>
                    <a:lstStyle/>
                    <a:p>
                      <a:pPr algn="just">
                        <a:spcBef>
                          <a:spcPts val="200"/>
                        </a:spcBef>
                        <a:spcAft>
                          <a:spcPts val="200"/>
                        </a:spcAft>
                      </a:pPr>
                      <a:r>
                        <a:rPr lang="sr-Cyrl-RS" sz="1800">
                          <a:effectLst/>
                        </a:rPr>
                        <a:t>Type 2 diabetes</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tc>
                  <a:txBody>
                    <a:bodyPr/>
                    <a:lstStyle/>
                    <a:p>
                      <a:pPr algn="just">
                        <a:spcBef>
                          <a:spcPts val="200"/>
                        </a:spcBef>
                        <a:spcAft>
                          <a:spcPts val="200"/>
                        </a:spcAft>
                      </a:pPr>
                      <a:r>
                        <a:rPr lang="sr-Latn-RS" sz="1800">
                          <a:effectLst/>
                        </a:rPr>
                        <a:t>ACE </a:t>
                      </a:r>
                      <a:r>
                        <a:rPr lang="sr-Cyrl-RS" sz="1800">
                          <a:effectLst/>
                        </a:rPr>
                        <a:t>inhibitors, angiotensin receptor blockers , diuretics , calcium channel blockers</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extLst>
                  <a:ext uri="{0D108BD9-81ED-4DB2-BD59-A6C34878D82A}">
                    <a16:rowId xmlns:a16="http://schemas.microsoft.com/office/drawing/2014/main" val="3720574630"/>
                  </a:ext>
                </a:extLst>
              </a:tr>
              <a:tr h="839391">
                <a:tc>
                  <a:txBody>
                    <a:bodyPr/>
                    <a:lstStyle/>
                    <a:p>
                      <a:pPr algn="just">
                        <a:spcBef>
                          <a:spcPts val="200"/>
                        </a:spcBef>
                        <a:spcAft>
                          <a:spcPts val="200"/>
                        </a:spcAft>
                      </a:pPr>
                      <a:r>
                        <a:rPr lang="sr-Cyrl-RS" sz="1800">
                          <a:effectLst/>
                        </a:rPr>
                        <a:t>Chronic kidney failure</a:t>
                      </a:r>
                      <a:endParaRPr lang="en-US" sz="180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tc>
                  <a:txBody>
                    <a:bodyPr/>
                    <a:lstStyle/>
                    <a:p>
                      <a:pPr algn="just">
                        <a:spcBef>
                          <a:spcPts val="200"/>
                        </a:spcBef>
                        <a:spcAft>
                          <a:spcPts val="200"/>
                        </a:spcAft>
                      </a:pPr>
                      <a:r>
                        <a:rPr lang="sr-Latn-RS" sz="1800" dirty="0">
                          <a:effectLst/>
                        </a:rPr>
                        <a:t>ACE </a:t>
                      </a:r>
                      <a:r>
                        <a:rPr lang="sr-Cyrl-RS" sz="1800" dirty="0" err="1">
                          <a:effectLst/>
                        </a:rPr>
                        <a:t>inhibitors</a:t>
                      </a:r>
                      <a:r>
                        <a:rPr lang="sr-Cyrl-RS" sz="1800" dirty="0">
                          <a:effectLst/>
                        </a:rPr>
                        <a:t>, </a:t>
                      </a:r>
                      <a:r>
                        <a:rPr lang="sr-Cyrl-RS" sz="1800" dirty="0" err="1">
                          <a:effectLst/>
                        </a:rPr>
                        <a:t>angiotensin</a:t>
                      </a:r>
                      <a:r>
                        <a:rPr lang="sr-Cyrl-RS" sz="1800" dirty="0">
                          <a:effectLst/>
                        </a:rPr>
                        <a:t> </a:t>
                      </a:r>
                      <a:r>
                        <a:rPr lang="sr-Cyrl-RS" sz="1800" dirty="0" err="1">
                          <a:effectLst/>
                        </a:rPr>
                        <a:t>receptor</a:t>
                      </a:r>
                      <a:r>
                        <a:rPr lang="sr-Cyrl-RS" sz="1800" dirty="0">
                          <a:effectLst/>
                        </a:rPr>
                        <a:t> </a:t>
                      </a:r>
                      <a:r>
                        <a:rPr lang="sr-Cyrl-RS" sz="1800" dirty="0" err="1">
                          <a:effectLst/>
                        </a:rPr>
                        <a:t>blockers</a:t>
                      </a:r>
                      <a:r>
                        <a:rPr lang="sr-Cyrl-RS" sz="1800" dirty="0">
                          <a:effectLst/>
                        </a:rPr>
                        <a:t> , </a:t>
                      </a:r>
                      <a:r>
                        <a:rPr lang="sr-Cyrl-RS" sz="1800" dirty="0" err="1">
                          <a:effectLst/>
                        </a:rPr>
                        <a:t>diuretics</a:t>
                      </a:r>
                      <a:r>
                        <a:rPr lang="sr-Cyrl-RS" sz="1800" dirty="0">
                          <a:effectLst/>
                        </a:rPr>
                        <a:t> , </a:t>
                      </a:r>
                      <a:r>
                        <a:rPr lang="sr-Cyrl-RS" sz="1800" dirty="0" err="1">
                          <a:effectLst/>
                        </a:rPr>
                        <a:t>calcium</a:t>
                      </a:r>
                      <a:r>
                        <a:rPr lang="sr-Cyrl-RS" sz="1800" dirty="0">
                          <a:effectLst/>
                        </a:rPr>
                        <a:t> </a:t>
                      </a:r>
                      <a:r>
                        <a:rPr lang="sr-Cyrl-RS" sz="1800" dirty="0" err="1">
                          <a:effectLst/>
                        </a:rPr>
                        <a:t>channel</a:t>
                      </a:r>
                      <a:r>
                        <a:rPr lang="sr-Cyrl-RS" sz="1800" dirty="0">
                          <a:effectLst/>
                        </a:rPr>
                        <a:t> </a:t>
                      </a:r>
                      <a:r>
                        <a:rPr lang="sr-Cyrl-RS" sz="1800" dirty="0" err="1">
                          <a:effectLst/>
                        </a:rPr>
                        <a:t>blockers</a:t>
                      </a:r>
                      <a:endParaRPr lang="en-US" sz="1800" dirty="0">
                        <a:effectLst/>
                        <a:latin typeface="Georgia" panose="02040502050405020303" pitchFamily="18" charset="0"/>
                        <a:ea typeface="Times New Roman" panose="02020603050405020304" pitchFamily="18" charset="0"/>
                        <a:cs typeface="Times New Roman" panose="02020603050405020304" pitchFamily="18" charset="0"/>
                      </a:endParaRPr>
                    </a:p>
                  </a:txBody>
                  <a:tcPr marL="68580" marR="68580" marT="0" marB="0"/>
                </a:tc>
                <a:extLst>
                  <a:ext uri="{0D108BD9-81ED-4DB2-BD59-A6C34878D82A}">
                    <a16:rowId xmlns:a16="http://schemas.microsoft.com/office/drawing/2014/main" val="1316778471"/>
                  </a:ext>
                </a:extLst>
              </a:tr>
            </a:tbl>
          </a:graphicData>
        </a:graphic>
      </p:graphicFrame>
    </p:spTree>
    <p:extLst>
      <p:ext uri="{BB962C8B-B14F-4D97-AF65-F5344CB8AC3E}">
        <p14:creationId xmlns:p14="http://schemas.microsoft.com/office/powerpoint/2010/main" val="5018727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DA3D5D3-3573-9BC3-A0F0-786637C6FB67}"/>
              </a:ext>
            </a:extLst>
          </p:cNvPr>
          <p:cNvSpPr>
            <a:spLocks noGrp="1"/>
          </p:cNvSpPr>
          <p:nvPr>
            <p:ph type="title"/>
          </p:nvPr>
        </p:nvSpPr>
        <p:spPr/>
        <p:txBody>
          <a:bodyPr/>
          <a:lstStyle/>
          <a:p>
            <a:r>
              <a:rPr lang="sr-Latn-RS" dirty="0" err="1"/>
              <a:t>Elderly</a:t>
            </a:r>
            <a:endParaRPr lang="en-US" dirty="0"/>
          </a:p>
        </p:txBody>
      </p:sp>
      <p:sp>
        <p:nvSpPr>
          <p:cNvPr id="3" name="Content Placeholder 2">
            <a:extLst>
              <a:ext uri="{FF2B5EF4-FFF2-40B4-BE49-F238E27FC236}">
                <a16:creationId xmlns:a16="http://schemas.microsoft.com/office/drawing/2014/main" id="{C8D0939D-BAD5-BFCA-4F2C-6DF8127DB5A1}"/>
              </a:ext>
            </a:extLst>
          </p:cNvPr>
          <p:cNvSpPr>
            <a:spLocks noGrp="1"/>
          </p:cNvSpPr>
          <p:nvPr>
            <p:ph idx="1"/>
          </p:nvPr>
        </p:nvSpPr>
        <p:spPr/>
        <p:txBody>
          <a:bodyPr/>
          <a:lstStyle/>
          <a:p>
            <a:r>
              <a:rPr lang="en-US" dirty="0"/>
              <a:t>If one drug does not control hypertension, new drugs should be added "step by step". This means that we combine drugs with different mechanisms of action, and slowly titrate the doses (starting from the lowest), preferably not going beyond the submaximal dose, in order to minimize side effects.</a:t>
            </a:r>
          </a:p>
          <a:p>
            <a:r>
              <a:rPr lang="en-US" dirty="0"/>
              <a:t>Elderly people respond better to diuretics and dihydropyridines calcium channel blockers , than other groups of antihypertensive drugs . They should avoid beta blockers due to their tendency to cause heart failure and AV block in the heart, as well as ACE inhibitors, because they are less effective in that age group.</a:t>
            </a:r>
          </a:p>
          <a:p>
            <a:endParaRPr lang="en-US" dirty="0"/>
          </a:p>
        </p:txBody>
      </p:sp>
    </p:spTree>
    <p:extLst>
      <p:ext uri="{BB962C8B-B14F-4D97-AF65-F5344CB8AC3E}">
        <p14:creationId xmlns:p14="http://schemas.microsoft.com/office/powerpoint/2010/main" val="134486509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753BF7-53F7-F619-2F01-8ACFE57E9E2E}"/>
              </a:ext>
            </a:extLst>
          </p:cNvPr>
          <p:cNvSpPr>
            <a:spLocks noGrp="1"/>
          </p:cNvSpPr>
          <p:nvPr>
            <p:ph type="title"/>
          </p:nvPr>
        </p:nvSpPr>
        <p:spPr/>
        <p:txBody>
          <a:bodyPr/>
          <a:lstStyle/>
          <a:p>
            <a:r>
              <a:rPr lang="sr-Latn-RS" dirty="0" err="1"/>
              <a:t>Treatment</a:t>
            </a:r>
            <a:r>
              <a:rPr lang="sr-Latn-RS" dirty="0"/>
              <a:t> </a:t>
            </a:r>
            <a:r>
              <a:rPr lang="sr-Latn-RS" dirty="0" err="1"/>
              <a:t>of</a:t>
            </a:r>
            <a:r>
              <a:rPr lang="sr-Latn-RS" dirty="0"/>
              <a:t> </a:t>
            </a:r>
            <a:r>
              <a:rPr lang="sr-Latn-RS" dirty="0" err="1"/>
              <a:t>hypertension</a:t>
            </a:r>
            <a:r>
              <a:rPr lang="sr-Latn-RS" dirty="0"/>
              <a:t> in </a:t>
            </a:r>
            <a:r>
              <a:rPr lang="sr-Latn-RS" dirty="0" err="1"/>
              <a:t>pregnancy</a:t>
            </a:r>
            <a:r>
              <a:rPr lang="sr-Latn-RS" dirty="0"/>
              <a:t> </a:t>
            </a:r>
            <a:r>
              <a:rPr lang="sr-Latn-RS" dirty="0" err="1"/>
              <a:t>and</a:t>
            </a:r>
            <a:r>
              <a:rPr lang="sr-Latn-RS" dirty="0"/>
              <a:t> </a:t>
            </a:r>
            <a:r>
              <a:rPr lang="sr-Latn-RS" dirty="0" err="1"/>
              <a:t>lactation</a:t>
            </a:r>
            <a:endParaRPr lang="en-US" dirty="0"/>
          </a:p>
        </p:txBody>
      </p:sp>
      <p:sp>
        <p:nvSpPr>
          <p:cNvPr id="3" name="Content Placeholder 2">
            <a:extLst>
              <a:ext uri="{FF2B5EF4-FFF2-40B4-BE49-F238E27FC236}">
                <a16:creationId xmlns:a16="http://schemas.microsoft.com/office/drawing/2014/main" id="{4EA7D373-2FFE-5350-22FD-0D1AD3F67969}"/>
              </a:ext>
            </a:extLst>
          </p:cNvPr>
          <p:cNvSpPr>
            <a:spLocks noGrp="1"/>
          </p:cNvSpPr>
          <p:nvPr>
            <p:ph idx="1"/>
          </p:nvPr>
        </p:nvSpPr>
        <p:spPr/>
        <p:txBody>
          <a:bodyPr>
            <a:normAutofit lnSpcReduction="10000"/>
          </a:bodyPr>
          <a:lstStyle/>
          <a:p>
            <a:r>
              <a:rPr lang="en-US" dirty="0"/>
              <a:t>In pregnancy and lactation , the use of ACE- inhibitors is contraindicated . </a:t>
            </a:r>
            <a:r>
              <a:rPr lang="sr-Latn-RS" dirty="0"/>
              <a:t>A</a:t>
            </a:r>
            <a:r>
              <a:rPr lang="en-US" dirty="0" err="1"/>
              <a:t>ngiotensin</a:t>
            </a:r>
            <a:r>
              <a:rPr lang="en-US" dirty="0"/>
              <a:t> receptor blockers and combinations of valsartan/sacubitril, because these drugs disturb the growth and development of tissues, which means that they are teratogenic and slow down the development of the infant. </a:t>
            </a:r>
            <a:endParaRPr lang="sr-Latn-RS" dirty="0"/>
          </a:p>
          <a:p>
            <a:r>
              <a:rPr lang="en-US" dirty="0"/>
              <a:t>Also, beta blockers can only be used in the first half of pregnancy; if their use were to continue until the end of pregnancy, premature birth may occur , children are born small for their gestational age, and the risk of death in the perinatal period is increased. </a:t>
            </a:r>
            <a:endParaRPr lang="sr-Latn-RS" dirty="0"/>
          </a:p>
          <a:p>
            <a:r>
              <a:rPr lang="en-US" dirty="0"/>
              <a:t>During pregnancy, nifedipine , methyldopa and hydralazine can be freely used for the treatment of hypertension </a:t>
            </a:r>
          </a:p>
        </p:txBody>
      </p:sp>
    </p:spTree>
    <p:extLst>
      <p:ext uri="{BB962C8B-B14F-4D97-AF65-F5344CB8AC3E}">
        <p14:creationId xmlns:p14="http://schemas.microsoft.com/office/powerpoint/2010/main" val="411860494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DC0579-5B35-A673-7411-6C5113E2EBFD}"/>
              </a:ext>
            </a:extLst>
          </p:cNvPr>
          <p:cNvSpPr>
            <a:spLocks noGrp="1"/>
          </p:cNvSpPr>
          <p:nvPr>
            <p:ph type="title"/>
          </p:nvPr>
        </p:nvSpPr>
        <p:spPr/>
        <p:txBody>
          <a:bodyPr/>
          <a:lstStyle/>
          <a:p>
            <a:r>
              <a:rPr lang="sr-Latn-RS" dirty="0" err="1"/>
              <a:t>Resistant</a:t>
            </a:r>
            <a:r>
              <a:rPr lang="sr-Latn-RS" dirty="0"/>
              <a:t> </a:t>
            </a:r>
            <a:r>
              <a:rPr lang="sr-Latn-RS" dirty="0" err="1"/>
              <a:t>hypertension</a:t>
            </a:r>
            <a:endParaRPr lang="en-US" dirty="0"/>
          </a:p>
        </p:txBody>
      </p:sp>
      <p:sp>
        <p:nvSpPr>
          <p:cNvPr id="3" name="Content Placeholder 2">
            <a:extLst>
              <a:ext uri="{FF2B5EF4-FFF2-40B4-BE49-F238E27FC236}">
                <a16:creationId xmlns:a16="http://schemas.microsoft.com/office/drawing/2014/main" id="{E8CFD888-47AC-9671-6709-90854BD38C76}"/>
              </a:ext>
            </a:extLst>
          </p:cNvPr>
          <p:cNvSpPr>
            <a:spLocks noGrp="1"/>
          </p:cNvSpPr>
          <p:nvPr>
            <p:ph idx="1"/>
          </p:nvPr>
        </p:nvSpPr>
        <p:spPr/>
        <p:txBody>
          <a:bodyPr>
            <a:normAutofit fontScale="92500" lnSpcReduction="20000"/>
          </a:bodyPr>
          <a:lstStyle/>
          <a:p>
            <a:r>
              <a:rPr lang="en-US" dirty="0"/>
              <a:t>Resistant hypertension is successfully treated by adding to the existing therapy a drug from the aldosterone receptor blocker group (one of the following drugs: spironolactone , eplerenone , </a:t>
            </a:r>
            <a:r>
              <a:rPr lang="en-US" dirty="0" err="1"/>
              <a:t>ezaxerenone</a:t>
            </a:r>
            <a:r>
              <a:rPr lang="en-US" dirty="0"/>
              <a:t> or </a:t>
            </a:r>
            <a:r>
              <a:rPr lang="en-US" dirty="0" err="1"/>
              <a:t>finerenone</a:t>
            </a:r>
            <a:r>
              <a:rPr lang="en-US" dirty="0"/>
              <a:t> ). </a:t>
            </a:r>
            <a:endParaRPr lang="sr-Latn-RS" dirty="0"/>
          </a:p>
          <a:p>
            <a:r>
              <a:rPr lang="en-US" dirty="0"/>
              <a:t>All of the above-mentioned aldosterone receptor blockers are equivalent in efficacy, and all challenge hyperkalemia , but spironolactone has additional side effects that other drugs do not: it can cause impotence or gynecomastia. </a:t>
            </a:r>
            <a:endParaRPr lang="sr-Latn-RS" dirty="0"/>
          </a:p>
          <a:p>
            <a:r>
              <a:rPr lang="en-US" dirty="0"/>
              <a:t>For the most resistant forms of hypertension, one of the following is added as a fifth antihypertensive</a:t>
            </a:r>
            <a:r>
              <a:rPr lang="sr-Latn-RS" dirty="0"/>
              <a:t>:</a:t>
            </a:r>
            <a:r>
              <a:rPr lang="en-US" dirty="0"/>
              <a:t> drug with central action (alpha- methyldopa or clonidine ) and some drug from the direct group a vasodilator (</a:t>
            </a:r>
            <a:r>
              <a:rPr lang="en-US" dirty="0" err="1"/>
              <a:t>eg</a:t>
            </a:r>
            <a:r>
              <a:rPr lang="en-US" dirty="0"/>
              <a:t> hydralazine ). Since about 50% of patients with resistant hypertension have some specific cause of hypertension, after the normalization of blood pressure, intensive measures should be taken to discover the cause with additional diagnostic procedures, and then remove it with causal therapy.</a:t>
            </a:r>
          </a:p>
        </p:txBody>
      </p:sp>
    </p:spTree>
    <p:extLst>
      <p:ext uri="{BB962C8B-B14F-4D97-AF65-F5344CB8AC3E}">
        <p14:creationId xmlns:p14="http://schemas.microsoft.com/office/powerpoint/2010/main" val="21957446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26</TotalTime>
  <Words>1409</Words>
  <Application>Microsoft Office PowerPoint</Application>
  <PresentationFormat>Widescreen</PresentationFormat>
  <Paragraphs>50</Paragraphs>
  <Slides>11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11</vt:i4>
      </vt:variant>
    </vt:vector>
  </HeadingPairs>
  <TitlesOfParts>
    <vt:vector size="16" baseType="lpstr">
      <vt:lpstr>Arial</vt:lpstr>
      <vt:lpstr>Calibri</vt:lpstr>
      <vt:lpstr>Calibri Light</vt:lpstr>
      <vt:lpstr>Georgia</vt:lpstr>
      <vt:lpstr>Office Theme</vt:lpstr>
      <vt:lpstr>Prescribing antihypertensive drugs</vt:lpstr>
      <vt:lpstr>TREATMENT OF PRE-HYPERTENSION AND FIRST DEGREE HYPERTENSION</vt:lpstr>
      <vt:lpstr>Basic package of diagnostic tests to search for causes of hypertension</vt:lpstr>
      <vt:lpstr>Non-pharmacological measures</vt:lpstr>
      <vt:lpstr>Treatment strategy</vt:lpstr>
      <vt:lpstr>Antihypertensives recommended in patients with hypertension and some of the comorbidities.</vt:lpstr>
      <vt:lpstr>Elderly</vt:lpstr>
      <vt:lpstr>Treatment of hypertension in pregnancy and lactation</vt:lpstr>
      <vt:lpstr>Resistant hypertension</vt:lpstr>
      <vt:lpstr>TREATMENT OF HYPERTENSIVE CRISIS</vt:lpstr>
      <vt:lpstr>Hypertensive emergency</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Boj</dc:creator>
  <cp:lastModifiedBy>Boj</cp:lastModifiedBy>
  <cp:revision>7</cp:revision>
  <dcterms:created xsi:type="dcterms:W3CDTF">2023-08-17T20:36:55Z</dcterms:created>
  <dcterms:modified xsi:type="dcterms:W3CDTF">2023-08-17T21:03:17Z</dcterms:modified>
</cp:coreProperties>
</file>

<file path=docProps/thumbnail.jpeg>
</file>